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A02020204030203" pitchFamily="34" charset="0"/>
      <p:bold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85" autoAdjust="0"/>
  </p:normalViewPr>
  <p:slideViewPr>
    <p:cSldViewPr snapToGrid="0">
      <p:cViewPr varScale="1">
        <p:scale>
          <a:sx n="72" d="100"/>
          <a:sy n="72" d="100"/>
        </p:scale>
        <p:origin x="10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03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nVFC81_mt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hyperlink" Target="https://youtu.be/Yw-Apx06x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275"/>
            <a:ext cx="6192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 VADS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9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562" y="2698032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</a:t>
            </a:r>
            <a:r>
              <a:rPr lang="en-I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Stabbing action detection in ATM Kiosks– Academia (4 Members)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Interest: Video Analytics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Published Papers: 60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 Project Completed: 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20.09.2022</a:t>
            </a: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Dr.B.Yogameena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Dr.K.Menaka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Ms. K.Iyshwarya Ratthi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Dr.S.Saravana Perumaal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Problem Statement?</a:t>
            </a:r>
            <a:endParaRPr sz="2000"/>
          </a:p>
        </p:txBody>
      </p:sp>
      <p:sp>
        <p:nvSpPr>
          <p:cNvPr id="348" name="Google Shape;348;p2"/>
          <p:cNvSpPr txBox="1"/>
          <p:nvPr/>
        </p:nvSpPr>
        <p:spPr>
          <a:xfrm>
            <a:off x="98150" y="517550"/>
            <a:ext cx="8606737" cy="44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statement?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The stabbing attack of a person most often occurs in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finance-based surveillance scenario</a:t>
            </a:r>
            <a:r>
              <a:rPr lang="en-US" sz="1800" dirty="0">
                <a:solidFill>
                  <a:srgbClr val="5B9BD5"/>
                </a:solidFill>
                <a:effectLst/>
                <a:latin typeface="AdvTT5ada87cc"/>
                <a:ea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such as ATMs and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banks.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Similar incidents to such violent events  happened in Bangalore ATM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dvTT5ada87cc"/>
                <a:ea typeface="Times New Roman" panose="02020603050405020304" pitchFamily="18" charset="0"/>
              </a:rPr>
              <a:t>(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  <a:hlinkClick r:id="rId3"/>
              </a:rPr>
              <a:t>https://www.youtube.com/watch?v=anVFC81_mtc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AdvTT5ada87cc"/>
                <a:ea typeface="Times New Roman" panose="02020603050405020304" pitchFamily="18" charset="0"/>
              </a:rPr>
              <a:t> and China ATM (</a:t>
            </a:r>
            <a:r>
              <a:rPr lang="en-IN" sz="1800" u="none" strike="noStrike" dirty="0">
                <a:effectLst/>
                <a:latin typeface="AdvTT5ada87cc"/>
                <a:ea typeface="Calibri" panose="020F0502020204030204" pitchFamily="34" charset="0"/>
                <a:hlinkClick r:id="rId4"/>
              </a:rPr>
              <a:t>https://youtu.be/Yw-Apx06xrk</a:t>
            </a:r>
            <a:r>
              <a:rPr lang="en-IN" sz="1800" dirty="0">
                <a:effectLst/>
                <a:latin typeface="AdvTT5ada87cc"/>
                <a:ea typeface="Times New Roman" panose="02020603050405020304" pitchFamily="18" charset="0"/>
              </a:rPr>
              <a:t>).</a:t>
            </a:r>
            <a:r>
              <a:rPr lang="en-US" sz="1800" b="0" i="0" u="none" strike="noStrike" baseline="0" dirty="0">
                <a:latin typeface="AdvTT5ada87cc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Such incidents which frequently take place across the globe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mandate the necessity to take up a research on preventing such crimes and ensuring the safety of the public.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 It is very challenging to detect such stabbing attacks in a restricted environment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like ATM. </a:t>
            </a:r>
          </a:p>
          <a:p>
            <a:pPr algn="just"/>
            <a:r>
              <a:rPr lang="en-US" sz="1800" b="0" i="0" u="none" strike="noStrike" baseline="0" dirty="0">
                <a:latin typeface="AdvTT5ada87cc"/>
              </a:rPr>
              <a:t>Hence, the aim of the proposed system is to develop an intelligent video analytics for ATM surveillance applications for detecting the stabbing action happening </a:t>
            </a:r>
            <a:r>
              <a:rPr lang="en-IN" sz="1800" b="0" i="0" u="none" strike="noStrike" baseline="0" dirty="0">
                <a:latin typeface="AdvTT5ada87cc"/>
              </a:rPr>
              <a:t>inside the ATM.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8796F-6A3D-E82B-BA0B-639D94890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013" y="447769"/>
            <a:ext cx="2710815" cy="2217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/>
          </a:p>
        </p:txBody>
      </p:sp>
      <p:sp>
        <p:nvSpPr>
          <p:cNvPr id="354" name="Google Shape;354;p3"/>
          <p:cNvSpPr txBox="1"/>
          <p:nvPr/>
        </p:nvSpPr>
        <p:spPr>
          <a:xfrm>
            <a:off x="452700" y="80555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Bank sectors (Public/Private)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Law and Order (Crime Investigation) – Evidence as well as alarm can be made at the right time.</a:t>
            </a: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Reason: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Customer safety is very important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Finance is also to be handled safely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383629" y="44483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Securities are there. However, 24X7, this faciity is not available.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Inside the city, the control is possible. Areas beyond the city-limit, we can not monitor 24X7. Even the securities are attacked by the stabbers.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per our knowledge, no surveillance products are there with the automated stabbing action alert system.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have published one paper in CVIP 2020.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77F718-7A4C-535A-BE14-E8AE9F228D6E}"/>
              </a:ext>
            </a:extLst>
          </p:cNvPr>
          <p:cNvSpPr txBox="1">
            <a:spLocks/>
          </p:cNvSpPr>
          <p:nvPr/>
        </p:nvSpPr>
        <p:spPr>
          <a:xfrm>
            <a:off x="267391" y="3437737"/>
            <a:ext cx="8760371" cy="126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towards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activities  such as, </a:t>
            </a: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person stabbing with a knife, a person shooting with a Gun are budding.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Hybrid-based hierarchical approach </a:t>
            </a: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stabbing action detection has been proposed.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  <a:buFont typeface="Lato"/>
              <a:buNone/>
            </a:pPr>
            <a:endParaRPr lang="en-US" sz="14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ClrTx/>
              <a:buFont typeface="Lato"/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buClrTx/>
              <a:buFont typeface="Lato"/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3" y="2019824"/>
            <a:ext cx="8612655" cy="152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We have developed using Python. We can adopt the Azure tools available for the prototype.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Any Supporting Functional Documents</a:t>
            </a:r>
            <a:endParaRPr sz="2000"/>
          </a:p>
        </p:txBody>
      </p:sp>
      <p:sp>
        <p:nvSpPr>
          <p:cNvPr id="372" name="Google Shape;372;p6"/>
          <p:cNvSpPr txBox="1"/>
          <p:nvPr/>
        </p:nvSpPr>
        <p:spPr>
          <a:xfrm>
            <a:off x="349699" y="560258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D257A-038C-D064-E45B-580B060D8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" b="7700"/>
          <a:stretch/>
        </p:blipFill>
        <p:spPr>
          <a:xfrm>
            <a:off x="85636" y="915514"/>
            <a:ext cx="4486364" cy="243167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72B91F-A39F-1C87-A495-D428C6022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71295"/>
              </p:ext>
            </p:extLst>
          </p:nvPr>
        </p:nvGraphicFramePr>
        <p:xfrm>
          <a:off x="4572000" y="966438"/>
          <a:ext cx="4427070" cy="3871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6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Various Conditions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Training Images for knife</a:t>
                      </a:r>
                      <a:r>
                        <a:rPr lang="en-IN" sz="11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in hand detection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rowSpan="10"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Left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Right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 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Downwards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Upwards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7493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(Blur, Excess Blur and Normal)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8" name="Picture 7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4"/>
          <a:stretch/>
        </p:blipFill>
        <p:spPr bwMode="auto">
          <a:xfrm>
            <a:off x="5842497" y="1127704"/>
            <a:ext cx="3156573" cy="113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9" b="39959"/>
          <a:stretch/>
        </p:blipFill>
        <p:spPr bwMode="auto">
          <a:xfrm>
            <a:off x="5842497" y="2270643"/>
            <a:ext cx="3156573" cy="90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98" b="490"/>
          <a:stretch/>
        </p:blipFill>
        <p:spPr bwMode="auto">
          <a:xfrm>
            <a:off x="5842497" y="3201938"/>
            <a:ext cx="3156573" cy="1555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BCE272-9125-38FA-449B-C9D2F808C16B}"/>
              </a:ext>
            </a:extLst>
          </p:cNvPr>
          <p:cNvSpPr/>
          <p:nvPr/>
        </p:nvSpPr>
        <p:spPr>
          <a:xfrm>
            <a:off x="4296121" y="4748766"/>
            <a:ext cx="4847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Fig. 2. 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Training images of ‘knife-in-hand’ acquired in challenging environments</a:t>
            </a:r>
            <a:endParaRPr lang="en-IN" sz="1200" dirty="0">
              <a:effectLst/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BCE272-9125-38FA-449B-C9D2F808C16B}"/>
              </a:ext>
            </a:extLst>
          </p:cNvPr>
          <p:cNvSpPr/>
          <p:nvPr/>
        </p:nvSpPr>
        <p:spPr>
          <a:xfrm>
            <a:off x="-61785" y="3186505"/>
            <a:ext cx="471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Fig. 1. 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Overview of the proposed hybrid stabbing action detection framework.</a:t>
            </a:r>
            <a:endParaRPr lang="en-IN" sz="1200" dirty="0">
              <a:effectLst/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34F460-4C41-4268-447F-3679B715A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204" b="21570"/>
          <a:stretch/>
        </p:blipFill>
        <p:spPr>
          <a:xfrm>
            <a:off x="279427" y="4607438"/>
            <a:ext cx="4016694" cy="494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34F460-4C41-4268-447F-3679B715A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056"/>
          <a:stretch/>
        </p:blipFill>
        <p:spPr>
          <a:xfrm>
            <a:off x="279427" y="3597561"/>
            <a:ext cx="4016694" cy="1001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B829-8BF8-C575-0B6A-BF7BB99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Stabbing Action Detection in ATM Kiosks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42CCA-835A-AB98-D3E1-63992A4A9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08" y="3529100"/>
            <a:ext cx="4559100" cy="377700"/>
          </a:xfrm>
        </p:spPr>
        <p:txBody>
          <a:bodyPr/>
          <a:lstStyle/>
          <a:p>
            <a:r>
              <a:rPr lang="en-IN" dirty="0"/>
              <a:t>A societal conscious framework</a:t>
            </a:r>
          </a:p>
        </p:txBody>
      </p:sp>
    </p:spTree>
    <p:extLst>
      <p:ext uri="{BB962C8B-B14F-4D97-AF65-F5344CB8AC3E}">
        <p14:creationId xmlns:p14="http://schemas.microsoft.com/office/powerpoint/2010/main" val="53111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7481" y="1558257"/>
            <a:ext cx="4301508" cy="3223808"/>
          </a:xfrm>
          <a:prstGeom prst="rect">
            <a:avLst/>
          </a:prstGeom>
          <a:solidFill>
            <a:srgbClr val="FFF9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FF175-2968-1BFF-B3FC-C9C79FC2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3" y="1705232"/>
            <a:ext cx="4189263" cy="307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67237" y="1558257"/>
            <a:ext cx="4301508" cy="3223808"/>
          </a:xfrm>
          <a:prstGeom prst="rect">
            <a:avLst/>
          </a:prstGeom>
          <a:solidFill>
            <a:srgbClr val="FFF9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9AD68-8295-D5E0-BA8D-9DCA9E5DD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816" t="16723" r="13834" b="2222"/>
          <a:stretch/>
        </p:blipFill>
        <p:spPr>
          <a:xfrm>
            <a:off x="4701638" y="1613209"/>
            <a:ext cx="4267107" cy="3113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0" y="347880"/>
            <a:ext cx="8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9341-27EA-3715-5ED3-C8BD15E0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3" t="24558" r="32060" b="9303"/>
          <a:stretch/>
        </p:blipFill>
        <p:spPr>
          <a:xfrm>
            <a:off x="3869071" y="748080"/>
            <a:ext cx="5171611" cy="4395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5F1B01-EAFC-DB41-32A0-5DB08DDB5CCF}"/>
              </a:ext>
            </a:extLst>
          </p:cNvPr>
          <p:cNvSpPr txBox="1">
            <a:spLocks/>
          </p:cNvSpPr>
          <p:nvPr/>
        </p:nvSpPr>
        <p:spPr>
          <a:xfrm>
            <a:off x="12358" y="743772"/>
            <a:ext cx="3773476" cy="10817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It can be extended using YOLO v5 and YOLO v7 to improve the accuracy.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To reduce the false positives, we can improve the network architecture in each stage.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32B1-3CEB-B96E-8EDA-F9D48C92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" y="1874996"/>
            <a:ext cx="3773476" cy="2799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A76076-E20B-09BA-5A9F-11E0DF667DB6}"/>
              </a:ext>
            </a:extLst>
          </p:cNvPr>
          <p:cNvSpPr/>
          <p:nvPr/>
        </p:nvSpPr>
        <p:spPr>
          <a:xfrm>
            <a:off x="12357" y="4558954"/>
            <a:ext cx="3901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Table 2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mAP (%) of the ‘knife-in-hand’ detection using CNN, Fast R-CNN, Faster R-CNN(λ=10),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,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v2 and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v3</a:t>
            </a:r>
            <a:endParaRPr lang="en-IN" sz="1200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645</Words>
  <Application>Microsoft Office PowerPoint</Application>
  <PresentationFormat>On-screen Show (16:9)</PresentationFormat>
  <Paragraphs>72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AdvTT5ada87cc</vt:lpstr>
      <vt:lpstr>Times New Roman</vt:lpstr>
      <vt:lpstr>Trebuchet MS</vt:lpstr>
      <vt:lpstr>Arial</vt:lpstr>
      <vt:lpstr>Lato Black</vt:lpstr>
      <vt:lpstr>Lato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Stabbing Action Detection in ATM Kiosks</vt:lpstr>
      <vt:lpstr>Key Differentiators &amp; Adoption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                       </dc:title>
  <cp:lastModifiedBy>Yogameena B</cp:lastModifiedBy>
  <cp:revision>18</cp:revision>
  <dcterms:modified xsi:type="dcterms:W3CDTF">2022-09-21T07:19:24Z</dcterms:modified>
</cp:coreProperties>
</file>